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8"/>
  </p:notesMasterIdLst>
  <p:sldIdLst>
    <p:sldId id="5124" r:id="rId3"/>
    <p:sldId id="603" r:id="rId4"/>
    <p:sldId id="618" r:id="rId5"/>
    <p:sldId id="628" r:id="rId6"/>
    <p:sldId id="5126" r:id="rId7"/>
    <p:sldId id="5127" r:id="rId8"/>
    <p:sldId id="630" r:id="rId9"/>
    <p:sldId id="1146" r:id="rId10"/>
    <p:sldId id="5100" r:id="rId11"/>
    <p:sldId id="5125" r:id="rId12"/>
    <p:sldId id="629" r:id="rId13"/>
    <p:sldId id="643" r:id="rId14"/>
    <p:sldId id="631" r:id="rId15"/>
    <p:sldId id="5128" r:id="rId16"/>
    <p:sldId id="6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E9CD-CCD3-4D66-8687-70FE802B4D6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4126-426E-4276-ADAC-FA06E90E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7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1C8A4-ACB4-4236-9E20-9843D3EEA1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6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FD722-1D29-460F-8418-A33D03AD4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D722-1D29-460F-8418-A33D03AD40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6"/>
            <a:ext cx="9144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 dirty="0"/>
            </a:br>
            <a:r>
              <a:rPr lang="en-US" dirty="0"/>
              <a:t>Content slide: Background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9830"/>
            <a:ext cx="9144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68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C976-6525-428F-B270-434DF364B9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61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D3E25-E62B-4AF7-8975-5920C9EF14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02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916E-21FA-4AA3-9693-4E9A5BD075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36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122D-59A9-4070-BF9C-7E154F2667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705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4D4D-0D06-4DBB-A996-986C24A084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77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C3AA-88B0-4ACE-BAB2-017BD8D2AB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99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5063-8F14-4871-9D28-80ABE2CCED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136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CC53-6ED8-4960-A385-D73997F169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0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F884-A3AC-4C28-B21A-B36F7E55B3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41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FD4F-4FDC-43C7-9E20-5D1B3545C0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8268"/>
            <a:ext cx="105156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255493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46E7-F36A-4E5A-8FD8-AF0152C509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77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912F-1B70-4322-8152-070470542D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02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2pPr>
            <a:lvl3pPr marL="8572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3pPr>
            <a:lvl4pPr marL="12001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4pPr>
            <a:lvl5pPr marL="15430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Additional text or image goes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317503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 sz="21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171700"/>
            <a:ext cx="3932767" cy="3697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23256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207797"/>
            <a:ext cx="3932767" cy="3661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129067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01544"/>
            <a:ext cx="9144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 b="1" i="0" spc="-113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Content slide: </a:t>
            </a:r>
          </a:p>
          <a:p>
            <a:r>
              <a:rPr lang="en-US" dirty="0"/>
              <a:t>Background Option 2</a:t>
            </a:r>
          </a:p>
          <a:p>
            <a:endParaRPr lang="en-US" dirty="0"/>
          </a:p>
          <a:p>
            <a:r>
              <a:rPr lang="en-US" dirty="0"/>
              <a:t>Use this slide for short, impactful statements</a:t>
            </a:r>
          </a:p>
        </p:txBody>
      </p:sp>
    </p:spTree>
    <p:extLst>
      <p:ext uri="{BB962C8B-B14F-4D97-AF65-F5344CB8AC3E}">
        <p14:creationId xmlns:p14="http://schemas.microsoft.com/office/powerpoint/2010/main" val="337359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1038" y="1122363"/>
            <a:ext cx="557944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u="none" baseline="0">
                <a:solidFill>
                  <a:srgbClr val="CD1E3E"/>
                </a:solidFill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035" y="3602038"/>
            <a:ext cx="557944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0" i="0" u="none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701" y="625047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4402" y="1122366"/>
            <a:ext cx="4658783" cy="41354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469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1012E-B4B1-492C-93E7-A2468F4CC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CC53-6ED8-4960-A385-D73997F169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017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434A6-7143-5946-B57D-97EEEA803B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99001">
              <a:srgbClr val="132A2B"/>
            </a:gs>
            <a:gs pos="100000">
              <a:srgbClr val="132A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29EA496-DAC2-424D-B198-B1614ECA7D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910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B328C08-CB6A-4F39-8452-2F3E03D4B140}"/>
              </a:ext>
            </a:extLst>
          </p:cNvPr>
          <p:cNvSpPr txBox="1"/>
          <p:nvPr/>
        </p:nvSpPr>
        <p:spPr>
          <a:xfrm>
            <a:off x="0" y="48553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Weed Management for Wheat 2024/2025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93BC1-34B9-40A9-B02E-1204FBAE224A}"/>
              </a:ext>
            </a:extLst>
          </p:cNvPr>
          <p:cNvSpPr txBox="1"/>
          <p:nvPr/>
        </p:nvSpPr>
        <p:spPr>
          <a:xfrm>
            <a:off x="4106249" y="2967335"/>
            <a:ext cx="431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Stanley Culpepper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University of Georgia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Tifton, Georgia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0F6BAC-1381-421A-9322-AE0F2F826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856" y="4669446"/>
            <a:ext cx="3488025" cy="1962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50148-65FF-4A59-90DC-E8F920BE4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3148" y="1474194"/>
            <a:ext cx="2631440" cy="2819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2CDC8E-5304-4005-B304-4FAD2504D8CC}"/>
              </a:ext>
            </a:extLst>
          </p:cNvPr>
          <p:cNvSpPr txBox="1"/>
          <p:nvPr/>
        </p:nvSpPr>
        <p:spPr>
          <a:xfrm>
            <a:off x="9158181" y="2892257"/>
            <a:ext cx="2081374" cy="110799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Pest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Mgmt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Toolbox is in Trouble!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DE22E-C047-4320-AFFC-E026CC556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33" y="2781002"/>
            <a:ext cx="3661283" cy="4071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FDCDB-F452-4E11-B27D-6049574C2EC8}"/>
              </a:ext>
            </a:extLst>
          </p:cNvPr>
          <p:cNvSpPr txBox="1"/>
          <p:nvPr/>
        </p:nvSpPr>
        <p:spPr>
          <a:xfrm>
            <a:off x="2463695" y="473712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1772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2C966-A305-43B5-8C2D-6031B6DF0E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1" y="961647"/>
            <a:ext cx="4047802" cy="1025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60C6C-1562-4966-B6BF-27CE29E48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581" y="4495161"/>
            <a:ext cx="3328704" cy="231058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BA661F26-D9D7-FC14-14C9-896BA592C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17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82265" y="979136"/>
            <a:ext cx="3352766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2,4-D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Harmony Extra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MCPA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Osprey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PowerFlex</a:t>
            </a:r>
            <a:endParaRPr kumimoji="0" lang="en-US" altLang="en-US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Quelex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8BB1F-E16E-86B0-9DCB-0295FEE7F66F}"/>
              </a:ext>
            </a:extLst>
          </p:cNvPr>
          <p:cNvSpPr txBox="1"/>
          <p:nvPr/>
        </p:nvSpPr>
        <p:spPr>
          <a:xfrm>
            <a:off x="0" y="3028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In-Crop Broadleaf Herbicides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962D3CEE-BB4C-EBE2-AA10-07645A93E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18668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3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82265" y="979136"/>
            <a:ext cx="3352766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800" b="1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2,4-D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Harmony Extra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MCPA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Osprey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 err="1"/>
              <a:t>PowerFlex</a:t>
            </a:r>
            <a:endParaRPr lang="en-US" altLang="en-US" sz="3100" b="1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 err="1"/>
              <a:t>Quelex</a:t>
            </a:r>
            <a:r>
              <a:rPr lang="en-US" altLang="en-US" sz="3100" b="1" dirty="0"/>
              <a:t>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8BB1F-E16E-86B0-9DCB-0295FEE7F66F}"/>
              </a:ext>
            </a:extLst>
          </p:cNvPr>
          <p:cNvSpPr txBox="1"/>
          <p:nvPr/>
        </p:nvSpPr>
        <p:spPr>
          <a:xfrm>
            <a:off x="0" y="3028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In-Crop Broadleaf Herbicides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962D3CEE-BB4C-EBE2-AA10-07645A93E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18668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C5A5B09-E5E3-3CF0-248F-9B2C2BE3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080" y="1340407"/>
            <a:ext cx="6012383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800" b="1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1) MCPA + Harmony or </a:t>
            </a:r>
            <a:r>
              <a:rPr lang="en-US" altLang="en-US" sz="3100" b="1" dirty="0" err="1"/>
              <a:t>Quelex</a:t>
            </a:r>
            <a:endParaRPr lang="en-US" altLang="en-US" sz="3100" b="1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2) 2,4-D + Harmony or </a:t>
            </a:r>
            <a:r>
              <a:rPr lang="en-US" altLang="en-US" sz="3100" b="1" dirty="0" err="1"/>
              <a:t>Quelex</a:t>
            </a:r>
            <a:endParaRPr lang="en-US" altLang="en-US" sz="3100" b="1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endParaRPr lang="en-US" altLang="en-US" sz="3100" b="1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3) Harmony or </a:t>
            </a:r>
            <a:r>
              <a:rPr lang="en-US" altLang="en-US" sz="3100" b="1" dirty="0" err="1"/>
              <a:t>Quelex</a:t>
            </a:r>
            <a:endParaRPr lang="en-US" altLang="en-US" sz="3100" b="1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		    	  fb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         MCPA or 2,4-D 	</a:t>
            </a:r>
          </a:p>
        </p:txBody>
      </p:sp>
    </p:spTree>
    <p:extLst>
      <p:ext uri="{BB962C8B-B14F-4D97-AF65-F5344CB8AC3E}">
        <p14:creationId xmlns:p14="http://schemas.microsoft.com/office/powerpoint/2010/main" val="78575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age preview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4494" y="-19050"/>
            <a:ext cx="4343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https://attachments.office.net/owa/stanley%40uga.edu/service.svc/s/GetAttachmentThumbnail?id=AQMkAGQ1ZTZjOTcwLWZkYzktNDBjZC05YTdjLWExZTQwNmU4ZjAwAQBGAAADSp28%2BGgvY06W7XoU40LHrQcA8rL3%2FFX2mU2bq%2By8ymFB1AAAAgNCAAAAOXjwb5RklEO78G76jI0rvQAEDN%2BeEgAAAAESABAAGv5cSxAhKkePpZL78THAgQ%3D%3D&amp;thumbnailType=2&amp;token=eyJhbGciOiJSUzI1NiIsImtpZCI6IjU2MzU4ODUyMzRCOTI1MkRERTAwNTc2NkQ5RDlGMjc2NTY1RjYzRTIiLCJ0eXAiOiJKV1QiLCJ4NXQiOiJWaldJVWpTNUpTM2VBRmRtMmRueWRsWmZZLUkifQ.eyJvcmlnaW4iOiJodHRwczovL291dGxvb2sub2ZmaWNlLmNvbSIsInVjIjoiNGEwMDRkMzg4ZTE0NGU5Y2E3YTE4NzFiNmZhYTQ3ZWQiLCJzaWduaW5fc3RhdGUiOiJbXCJrbXNpXCJdIiwidmVyIjoiRXhjaGFuZ2UuQ2FsbGJhY2suVjEiLCJhcHBjdHhzZW5kZXIiOiJPd2FEb3dubG9hZEBhODIxNmMxZS00ZDYzLTQzNTItOGMzYi01MGZhMWYxNDc1YjEiLCJpc3NyaW5nIjoiV1ciLCJhcHBjdHgiOiJ7XCJtc2V4Y2hwcm90XCI6XCJvd2FcIixcInB1aWRcIjpcIjExNTM3NjU5MzE2ODU0NjY5NDFcIixcInNjb3BlXCI6XCJPd2FEb3dubG9hZFwiLFwib2lkXCI6XCI2MDhiMDJjNS0yNmRmLTRkMWEtODA0Ny1iOGQ2MTU2NDJmYmRcIixcInByaW1hcnlzaWRcIjpcIlMtMS01LTIxLTI1MzAwNTYwNDEtNDA5MjUyNzgyMi0xMTI4NzA5ODkzLTU0OTQxNTBcIn0iLCJuYmYiOjE2MDY4NzE1MTIsImV4cCI6MTYwNjg3MjExMiwiaXNzIjoiMDAwMDAwMDItMDAwMC0wZmYxLWNlMDAtMDAwMDAwMDAwMDAwQGE4MjE2YzFlLTRkNjMtNDM1Mi04YzNiLTUwZmExZjE0NzViMSIsImF1ZCI6IjAwMDAwMDAyLTAwMDAtMGZmMS1jZTAwLTAwMDAwMDAwMDAwMC9hdHRhY2htZW50cy5vZmZpY2UubmV0QGE4MjE2YzFlLTRkNjMtNDM1Mi04YzNiLTUwZmExZjE0NzViMSIsImhhcHAiOiJvd2EifQ.IeUiXCWHBnH1ivtUR7tVDuYoxrnUlw2YBNRkAyZbNUf5b0MPs88iXMOIhORmxQYHaf1MRFCMcZ93Leb7UpFrh17ydOa_H2vpOTnySWG1RWpHJjgOJnEginsKCRHccSr3x5zbUSH4q5Of5y4LBuK3Oc2A70_LmMrXMD8AXnR8qQk57npDS0qhvOZfDFBngkeu73g35kHG4aCErDoMrKs5eQy-YV4DrhjZc1alA-lZPJYswa8MrJIllzAGlf6rolpqgJJGhqUnf0d7ZsYPCLxQtUmdqVsr9Ld-WZgA_7O2_kjJqEwwZHm8jUJKQHma7k_HnU0AkcpVddwLY79Jeav0xA&amp;X-OWA-CANARY=hlKoxtpJDkmrdswPXSG56qDrpmJfltgYZrChJWwOp8h-ydWl0dzfnxvbbeJU9yAJ8XuKXZvnpSQ.&amp;owa=outlook.office.com&amp;scriptVer=20201123001.11&amp;animation=tru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63"/>
          <a:stretch/>
        </p:blipFill>
        <p:spPr bwMode="auto">
          <a:xfrm>
            <a:off x="0" y="-19050"/>
            <a:ext cx="4423706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6723" y="6334780"/>
            <a:ext cx="284117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"/>
              </a:rPr>
              <a:t>Quelex + MCPA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69894"/>
            <a:ext cx="336731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"/>
              </a:rPr>
              <a:t>Harmony Extra TS + MCPA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153" y="5473005"/>
            <a:ext cx="2411427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Wild Radish is # 1 Statewide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1E8F02-06C5-ABEF-CC8F-90CBC210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30" y="256080"/>
            <a:ext cx="3158940" cy="23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0C700E9-C5C5-C784-7547-3D217875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30" y="2845067"/>
            <a:ext cx="3128121" cy="23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1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0CE57B75-0AF5-4A0E-8BE6-4A91B17F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022" y="963357"/>
            <a:ext cx="9859471" cy="49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latin typeface="Arial"/>
              </a:rPr>
              <a:t>&lt; 18 plants/m</a:t>
            </a:r>
            <a:r>
              <a:rPr lang="en-US" altLang="en-US" b="1" baseline="30000" dirty="0">
                <a:latin typeface="Arial"/>
              </a:rPr>
              <a:t>2</a:t>
            </a:r>
            <a:r>
              <a:rPr lang="en-US" altLang="en-US" b="1" dirty="0"/>
              <a:t>: generally, no impact on yield</a:t>
            </a: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82 plants/m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: reduced yield up to 48%</a:t>
            </a: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Competition greater in winter months</a:t>
            </a: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Easily shaded out when blooming</a:t>
            </a: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If weeds are managed for the first 30 to 50 days, there will be no reduction in yield.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9236E-A157-459F-8328-80F3E1AA0016}"/>
              </a:ext>
            </a:extLst>
          </p:cNvPr>
          <p:cNvSpPr txBox="1"/>
          <p:nvPr/>
        </p:nvSpPr>
        <p:spPr>
          <a:xfrm>
            <a:off x="7162800" y="650168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Hannah Wright 2022 Lit Review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78452836-C85D-2FAA-7965-64BD2D4A8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18668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82E79-6287-85FF-8C64-F0196A38BEB3}"/>
              </a:ext>
            </a:extLst>
          </p:cNvPr>
          <p:cNvSpPr txBox="1"/>
          <p:nvPr/>
        </p:nvSpPr>
        <p:spPr>
          <a:xfrm>
            <a:off x="0" y="3028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What about other weeds……like Henbit</a:t>
            </a:r>
          </a:p>
        </p:txBody>
      </p:sp>
    </p:spTree>
    <p:extLst>
      <p:ext uri="{BB962C8B-B14F-4D97-AF65-F5344CB8AC3E}">
        <p14:creationId xmlns:p14="http://schemas.microsoft.com/office/powerpoint/2010/main" val="353755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01BCF-DE62-8A80-AD8A-6F28867B8A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40" y="1173345"/>
            <a:ext cx="3269183" cy="5445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FEEC0-A619-4409-1691-530503F9BF57}"/>
              </a:ext>
            </a:extLst>
          </p:cNvPr>
          <p:cNvSpPr txBox="1"/>
          <p:nvPr/>
        </p:nvSpPr>
        <p:spPr>
          <a:xfrm>
            <a:off x="0" y="3028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Anything New?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E55BCC2-0D78-C367-AFF1-952B3840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172" y="1068149"/>
            <a:ext cx="7304630" cy="5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latin typeface="Arial"/>
              </a:rPr>
              <a:t>Three active ingredients</a:t>
            </a: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latin typeface="Arial"/>
              </a:rPr>
              <a:t>Similar to Axial + </a:t>
            </a:r>
            <a:r>
              <a:rPr lang="en-US" altLang="en-US" b="1" dirty="0" err="1">
                <a:latin typeface="Arial"/>
              </a:rPr>
              <a:t>Quelex</a:t>
            </a:r>
            <a:endParaRPr lang="en-US" altLang="en-US" b="1" dirty="0">
              <a:latin typeface="Arial"/>
            </a:endParaRP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latin typeface="Arial"/>
              </a:rPr>
              <a:t>We will begin our research this winter</a:t>
            </a:r>
          </a:p>
          <a:p>
            <a:pPr marL="457200" indent="-457200" fontAlgn="base">
              <a:lnSpc>
                <a:spcPts val="51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latin typeface="Arial"/>
              </a:rPr>
              <a:t>In theory, not smart to mix a broadleaf herbicide with a ryegrass herbicide but let’s see</a:t>
            </a: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196024D6-C8B4-2E17-6CC8-8D511E81D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18668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4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679731" y="1151092"/>
            <a:ext cx="1062484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300" b="1" dirty="0"/>
              <a:t>For ryegrass, has to be more than just herbicides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en-US" sz="3300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300" b="1" dirty="0"/>
              <a:t>Herbicide program for ryegrass: none at planting,  residual early, and timely topical application.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en-US" sz="3300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300" b="1" dirty="0"/>
              <a:t>For broadleaves, MCPA + Harmony or </a:t>
            </a:r>
            <a:r>
              <a:rPr lang="en-US" altLang="en-US" sz="3300" b="1" dirty="0" err="1"/>
              <a:t>Quelex</a:t>
            </a:r>
            <a:r>
              <a:rPr lang="en-US" altLang="en-US" sz="3300" b="1" dirty="0"/>
              <a:t> very effective across the state.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altLang="en-US" sz="33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ED341-B2CE-7626-4737-774D521FC4C0}"/>
              </a:ext>
            </a:extLst>
          </p:cNvPr>
          <p:cNvSpPr txBox="1"/>
          <p:nvPr/>
        </p:nvSpPr>
        <p:spPr>
          <a:xfrm>
            <a:off x="0" y="3028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Take Home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35EC00CF-E7A1-591A-AF96-34D3DC566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18668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8839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40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96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61734"/>
              </p:ext>
            </p:extLst>
          </p:nvPr>
        </p:nvGraphicFramePr>
        <p:xfrm>
          <a:off x="164538" y="3852793"/>
          <a:ext cx="44958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830378" imgH="4525007" progId="MSPhotoEd.3">
                  <p:embed/>
                </p:oleObj>
              </mc:Choice>
              <mc:Fallback>
                <p:oleObj name="Photo Editor Photo" r:id="rId3" imgW="6830378" imgH="4525007" progId="MSPhotoEd.3">
                  <p:embed/>
                  <p:pic>
                    <p:nvPicPr>
                      <p:cNvPr id="296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38" y="3852793"/>
                        <a:ext cx="4495800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71156"/>
              </p:ext>
            </p:extLst>
          </p:nvPr>
        </p:nvGraphicFramePr>
        <p:xfrm>
          <a:off x="164538" y="797629"/>
          <a:ext cx="44958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7085714" imgH="4780952" progId="MSPhotoEd.3">
                  <p:embed/>
                </p:oleObj>
              </mc:Choice>
              <mc:Fallback>
                <p:oleObj name="Photo Editor Photo" r:id="rId5" imgW="7085714" imgH="4780952" progId="MSPhotoEd.3">
                  <p:embed/>
                  <p:pic>
                    <p:nvPicPr>
                      <p:cNvPr id="297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38" y="797629"/>
                        <a:ext cx="44958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2B284D-8542-BAEA-AFC4-97DF0485D09E}"/>
              </a:ext>
            </a:extLst>
          </p:cNvPr>
          <p:cNvSpPr txBox="1"/>
          <p:nvPr/>
        </p:nvSpPr>
        <p:spPr>
          <a:xfrm>
            <a:off x="0" y="27057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Ryegrass is Threating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11C1C-F69C-B503-3BD2-62859FF1AE95}"/>
              </a:ext>
            </a:extLst>
          </p:cNvPr>
          <p:cNvSpPr txBox="1"/>
          <p:nvPr/>
        </p:nvSpPr>
        <p:spPr>
          <a:xfrm>
            <a:off x="4879497" y="1013966"/>
            <a:ext cx="697803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Ryegrass, ryegrass, ryegrass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5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Resistance is spreading fast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5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No new herbicides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5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Rotation is part of the solution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5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Ryegrass must not be emerged when planting!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5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Can you deep turn? </a:t>
            </a:r>
            <a:endParaRPr lang="en-US" sz="32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1231700D-06B1-934C-9B5D-EE49F7C2D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Photo's\Tillage Implements\webster deep turn stud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599" y="881906"/>
            <a:ext cx="9169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8407400" y="5770278"/>
            <a:ext cx="3784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600" b="1" dirty="0">
                <a:cs typeface="Arial" panose="020B0604020202020204" pitchFamily="34" charset="0"/>
              </a:rPr>
              <a:t>Ryegrass planted 0.5” inch without tillage.</a:t>
            </a: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264335" y="5752926"/>
            <a:ext cx="42774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600" b="1" dirty="0">
                <a:cs typeface="Arial" panose="020B0604020202020204" pitchFamily="34" charset="0"/>
              </a:rPr>
              <a:t>Ryegrass planted 0.5” followed by deep turning.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94CE4-AC71-AA00-206A-F981F5DC02BC}"/>
              </a:ext>
            </a:extLst>
          </p:cNvPr>
          <p:cNvSpPr txBox="1"/>
          <p:nvPr/>
        </p:nvSpPr>
        <p:spPr>
          <a:xfrm>
            <a:off x="0" y="27057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Weed Management for Wheat 2024/2025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9B13BBA2-F723-E26C-9E6D-7A1FD3B07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D9973-80ED-0078-ABB6-1E19A369B8C1}"/>
              </a:ext>
            </a:extLst>
          </p:cNvPr>
          <p:cNvSpPr txBox="1"/>
          <p:nvPr/>
        </p:nvSpPr>
        <p:spPr>
          <a:xfrm>
            <a:off x="89013" y="1010073"/>
            <a:ext cx="31753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Seed only emerges close to soil surface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0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Life of seed similar to pigweed (shortish)</a:t>
            </a:r>
          </a:p>
        </p:txBody>
      </p:sp>
    </p:spTree>
    <p:extLst>
      <p:ext uri="{BB962C8B-B14F-4D97-AF65-F5344CB8AC3E}">
        <p14:creationId xmlns:p14="http://schemas.microsoft.com/office/powerpoint/2010/main" val="119121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22811" y="695434"/>
            <a:ext cx="9009063" cy="532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endParaRPr lang="en-US" altLang="en-US" sz="1000" dirty="0"/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dirty="0"/>
              <a:t>		</a:t>
            </a:r>
            <a:r>
              <a:rPr lang="en-US" altLang="en-US" sz="2900" b="1" dirty="0"/>
              <a:t>1. Tillage 		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</a:t>
            </a:r>
            <a:r>
              <a:rPr lang="en-US" altLang="en-US" sz="2900" b="1" dirty="0">
                <a:solidFill>
                  <a:srgbClr val="FF0000"/>
                </a:solidFill>
              </a:rPr>
              <a:t>2. Roundup (full+ rate; best single option) 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3. Gramoxone 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4. Harmony Extra TS (broadleaves)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5. </a:t>
            </a:r>
            <a:r>
              <a:rPr lang="en-US" altLang="en-US" sz="2900" b="1" dirty="0" err="1"/>
              <a:t>Quelex</a:t>
            </a:r>
            <a:r>
              <a:rPr lang="en-US" altLang="en-US" sz="2900" b="1" dirty="0"/>
              <a:t> (broadleaves)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6.  Select 30 d plant back 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7.  2,4-D: 24 d plant back </a:t>
            </a:r>
          </a:p>
          <a:p>
            <a:pPr eaLnBrk="0" fontAlgn="base" hangingPunct="0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2900" b="1" dirty="0"/>
              <a:t>		8.  Valor: 30 d plant 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BC9CC-7273-91A4-19C1-25F9CB5C012B}"/>
              </a:ext>
            </a:extLst>
          </p:cNvPr>
          <p:cNvSpPr txBox="1"/>
          <p:nvPr/>
        </p:nvSpPr>
        <p:spPr>
          <a:xfrm>
            <a:off x="0" y="27057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Preplant Options – No Plants At Planting</a:t>
            </a: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47021AB-D310-B632-C3C6-F6EAE43C1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0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09493-765E-FEA2-8E41-E084E9355153}"/>
              </a:ext>
            </a:extLst>
          </p:cNvPr>
          <p:cNvSpPr txBox="1"/>
          <p:nvPr/>
        </p:nvSpPr>
        <p:spPr>
          <a:xfrm>
            <a:off x="0" y="27057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Annual Ryegrass Herbicide Options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8C7CC5B-329E-3484-B356-F64A18541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15075-2827-3D2B-B89C-45B707DD9865}"/>
              </a:ext>
            </a:extLst>
          </p:cNvPr>
          <p:cNvSpPr txBox="1"/>
          <p:nvPr/>
        </p:nvSpPr>
        <p:spPr>
          <a:xfrm>
            <a:off x="1060058" y="1155551"/>
            <a:ext cx="100503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Critical To Understand</a:t>
            </a:r>
            <a:r>
              <a:rPr lang="en-US" sz="3200" b="1" dirty="0"/>
              <a:t>: </a:t>
            </a:r>
          </a:p>
          <a:p>
            <a:r>
              <a:rPr lang="en-US" sz="3200" b="1" dirty="0"/>
              <a:t>A systems approach similar to those used in agronomic crops is needed: 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en-US" sz="3200" b="1" dirty="0">
                <a:solidFill>
                  <a:srgbClr val="FF0000"/>
                </a:solidFill>
              </a:rPr>
              <a:t>no ryegrass at planting, </a:t>
            </a:r>
          </a:p>
          <a:p>
            <a:pPr marL="514350" indent="-514350">
              <a:buAutoNum type="arabicParenR"/>
            </a:pPr>
            <a:r>
              <a:rPr lang="en-US" sz="3200" b="1" dirty="0">
                <a:solidFill>
                  <a:srgbClr val="FF0000"/>
                </a:solidFill>
              </a:rPr>
              <a:t>early herbicide application focusing on residual control,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3) AND a POST is needed</a:t>
            </a:r>
          </a:p>
        </p:txBody>
      </p:sp>
    </p:spTree>
    <p:extLst>
      <p:ext uri="{BB962C8B-B14F-4D97-AF65-F5344CB8AC3E}">
        <p14:creationId xmlns:p14="http://schemas.microsoft.com/office/powerpoint/2010/main" val="12742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682" y="2596978"/>
            <a:ext cx="11717266" cy="25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Earlyish: 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Anthem Flex, Axiom, Fierce, Zidua, Prowl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 (usually ~ Christmas): 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Axial Bold, Osprey, Powerflex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09493-765E-FEA2-8E41-E084E9355153}"/>
              </a:ext>
            </a:extLst>
          </p:cNvPr>
          <p:cNvSpPr txBox="1"/>
          <p:nvPr/>
        </p:nvSpPr>
        <p:spPr>
          <a:xfrm>
            <a:off x="0" y="27057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Annual Ryegrass Herbicide Options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8C7CC5B-329E-3484-B356-F64A18541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15075-2827-3D2B-B89C-45B707DD9865}"/>
              </a:ext>
            </a:extLst>
          </p:cNvPr>
          <p:cNvSpPr txBox="1"/>
          <p:nvPr/>
        </p:nvSpPr>
        <p:spPr>
          <a:xfrm>
            <a:off x="1019597" y="1049788"/>
            <a:ext cx="10387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To Understand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Similar to agronomic crops a systems approach of no ryegrass at planting, early herbicide, AND a POST is needed</a:t>
            </a:r>
          </a:p>
        </p:txBody>
      </p:sp>
    </p:spTree>
    <p:extLst>
      <p:ext uri="{BB962C8B-B14F-4D97-AF65-F5344CB8AC3E}">
        <p14:creationId xmlns:p14="http://schemas.microsoft.com/office/powerpoint/2010/main" val="326850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682" y="2596978"/>
            <a:ext cx="11717266" cy="25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b="1" dirty="0"/>
              <a:t> </a:t>
            </a: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>
                <a:solidFill>
                  <a:srgbClr val="FF0000"/>
                </a:solidFill>
              </a:rPr>
              <a:t>Earlyish: </a:t>
            </a:r>
            <a:r>
              <a:rPr lang="en-US" altLang="en-US" sz="3100" b="1" dirty="0"/>
              <a:t>Anthem Flex, Axiom, Fierce, Zidua, Prowl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>
                <a:solidFill>
                  <a:srgbClr val="FF0000"/>
                </a:solidFill>
              </a:rPr>
              <a:t>POST (usually ~ Christmas): </a:t>
            </a:r>
            <a:r>
              <a:rPr lang="en-US" altLang="en-US" sz="3100" b="1" dirty="0"/>
              <a:t>Axial Bold, Osprey, Powerflex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5000"/>
              <a:buNone/>
              <a:defRPr/>
            </a:pPr>
            <a:r>
              <a:rPr lang="en-US" altLang="en-US" sz="3100" b="1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09493-765E-FEA2-8E41-E084E9355153}"/>
              </a:ext>
            </a:extLst>
          </p:cNvPr>
          <p:cNvSpPr txBox="1"/>
          <p:nvPr/>
        </p:nvSpPr>
        <p:spPr>
          <a:xfrm>
            <a:off x="0" y="27057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Annual Ryegrass Herbicide Options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8C7CC5B-329E-3484-B356-F64A18541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34852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15075-2827-3D2B-B89C-45B707DD9865}"/>
              </a:ext>
            </a:extLst>
          </p:cNvPr>
          <p:cNvSpPr txBox="1"/>
          <p:nvPr/>
        </p:nvSpPr>
        <p:spPr>
          <a:xfrm>
            <a:off x="1019597" y="1049788"/>
            <a:ext cx="10387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Critical To Understand</a:t>
            </a:r>
            <a:r>
              <a:rPr lang="en-US" sz="2800" b="1" dirty="0"/>
              <a:t>: Similar to agronomic crops a systems approach of no ryegrass at planting, early herbicide, AND a POST is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54EBB-D73B-AAFE-7CCE-2ED366823444}"/>
              </a:ext>
            </a:extLst>
          </p:cNvPr>
          <p:cNvSpPr txBox="1"/>
          <p:nvPr/>
        </p:nvSpPr>
        <p:spPr>
          <a:xfrm>
            <a:off x="4143121" y="5729992"/>
            <a:ext cx="78978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u="sng" dirty="0"/>
              <a:t>ALSO CRITICAL:</a:t>
            </a:r>
            <a:r>
              <a:rPr lang="en-US" sz="2700" b="1" dirty="0"/>
              <a:t> DO NOT APPLY THE SAME CHEMISTRY IN THE SAME FIELD EVEN 2 YEARS IN A ROW</a:t>
            </a:r>
          </a:p>
        </p:txBody>
      </p:sp>
    </p:spTree>
    <p:extLst>
      <p:ext uri="{BB962C8B-B14F-4D97-AF65-F5344CB8AC3E}">
        <p14:creationId xmlns:p14="http://schemas.microsoft.com/office/powerpoint/2010/main" val="209357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73BD7E-C9CF-855B-A326-911D8D42748A}"/>
              </a:ext>
            </a:extLst>
          </p:cNvPr>
          <p:cNvSpPr txBox="1"/>
          <p:nvPr/>
        </p:nvSpPr>
        <p:spPr>
          <a:xfrm>
            <a:off x="0" y="30288"/>
            <a:ext cx="12192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Example Program for Ryegrass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67A219B-8E3E-43E7-AD89-2F96696D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58" y="1328444"/>
            <a:ext cx="10403660" cy="338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b="1" dirty="0"/>
              <a:t>Roundup or tillage if emerged just before planting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b="1" dirty="0"/>
              <a:t>Zidua or Fierce after planting (follow restrictions)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b="1" dirty="0"/>
              <a:t>Axial Bold or PowerFlex/Osprey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00797B44-4833-186A-DD53-B9EDC92C4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18668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6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A154D-AEE5-4FD3-B8A4-F5D7959ED4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5" y="942110"/>
            <a:ext cx="5615709" cy="3158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3C367-3E75-4AE8-8BAD-C9C634057904}"/>
              </a:ext>
            </a:extLst>
          </p:cNvPr>
          <p:cNvSpPr txBox="1"/>
          <p:nvPr/>
        </p:nvSpPr>
        <p:spPr>
          <a:xfrm>
            <a:off x="387929" y="4180344"/>
            <a:ext cx="5551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“The concentration of the chaff material places weed seeds in an environment unsuitable for germination and emergence.”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53088-77C1-4CCE-85F4-B5AE6C31F8DB}"/>
              </a:ext>
            </a:extLst>
          </p:cNvPr>
          <p:cNvSpPr txBox="1"/>
          <p:nvPr/>
        </p:nvSpPr>
        <p:spPr>
          <a:xfrm>
            <a:off x="6253017" y="4180344"/>
            <a:ext cx="5809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“Seed impact mills that utilize metal parts at high velocity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crack the seeds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they move through the mill, thereby greatly reducing their viability.”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good but requires lots of power and expensive!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E8A9A-2B54-4E17-A4B8-E324CDED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017" y="835303"/>
            <a:ext cx="5680364" cy="3372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60985-893C-4847-AD07-0CC2BAD4FDC9}"/>
              </a:ext>
            </a:extLst>
          </p:cNvPr>
          <p:cNvSpPr txBox="1"/>
          <p:nvPr/>
        </p:nvSpPr>
        <p:spPr>
          <a:xfrm>
            <a:off x="212436" y="6437745"/>
            <a:ext cx="440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and text credit: Lauren Lazaro LSU/Blue River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8506C9C-FC0D-4BA4-AA16-F1FD5A23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Growers in GA May Have to Get Creative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56F58-8B54-4660-9CA8-7C1AB3E7EDFB}"/>
              </a:ext>
            </a:extLst>
          </p:cNvPr>
          <p:cNvSpPr txBox="1"/>
          <p:nvPr/>
        </p:nvSpPr>
        <p:spPr>
          <a:xfrm>
            <a:off x="323275" y="960461"/>
            <a:ext cx="150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Chaff Lining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E3019A59-5E2F-A696-9066-BBB81C08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91470"/>
            <a:ext cx="12192000" cy="1165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4734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 (Option B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ion 4-H Template - Widescreen [Read-Only]" id="{0DE6B5F7-006F-49CB-8632-B7F18EFCD19A}" vid="{95CC072C-6A48-4D9C-B759-7D9BE76E181F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665</Words>
  <Application>Microsoft Office PowerPoint</Application>
  <PresentationFormat>Widescreen</PresentationFormat>
  <Paragraphs>114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Georgia</vt:lpstr>
      <vt:lpstr>Times New Roman</vt:lpstr>
      <vt:lpstr>Wingdings</vt:lpstr>
      <vt:lpstr>Content Slide (Option B)</vt:lpstr>
      <vt:lpstr>5_Default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ALFRED STANLEY Culpepper</dc:creator>
  <cp:lastModifiedBy>ALFRED STANLEY Culpepper</cp:lastModifiedBy>
  <cp:revision>4</cp:revision>
  <dcterms:created xsi:type="dcterms:W3CDTF">2024-11-14T12:52:59Z</dcterms:created>
  <dcterms:modified xsi:type="dcterms:W3CDTF">2025-01-30T21:11:51Z</dcterms:modified>
</cp:coreProperties>
</file>